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  <p:sldMasterId id="2147483722" r:id="rId2"/>
    <p:sldMasterId id="2147483734" r:id="rId3"/>
  </p:sldMasterIdLst>
  <p:notesMasterIdLst>
    <p:notesMasterId r:id="rId26"/>
  </p:notesMasterIdLst>
  <p:sldIdLst>
    <p:sldId id="28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0" r:id="rId17"/>
    <p:sldId id="274" r:id="rId18"/>
    <p:sldId id="275" r:id="rId19"/>
    <p:sldId id="276" r:id="rId20"/>
    <p:sldId id="277" r:id="rId21"/>
    <p:sldId id="269" r:id="rId22"/>
    <p:sldId id="271" r:id="rId23"/>
    <p:sldId id="272" r:id="rId24"/>
    <p:sldId id="278" r:id="rId25"/>
  </p:sldIdLst>
  <p:sldSz cx="12192000" cy="6858000"/>
  <p:notesSz cx="6858000" cy="9144000"/>
  <p:custDataLst>
    <p:tags r:id="rId2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4223" autoAdjust="0"/>
  </p:normalViewPr>
  <p:slideViewPr>
    <p:cSldViewPr snapToGrid="0">
      <p:cViewPr varScale="1">
        <p:scale>
          <a:sx n="76" d="100"/>
          <a:sy n="76" d="100"/>
        </p:scale>
        <p:origin x="126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D95967-157D-4580-99D6-14E3CBC3B21B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A08703-3AB6-41B6-8FCE-B49860F18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53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None provide</a:t>
            </a:r>
            <a:r>
              <a:rPr lang="en-US" baseline="0" dirty="0" smtClean="0"/>
              <a:t> the full range functionality needed to accomplish all the tasks of case investigation and contact tracing.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08703-3AB6-41B6-8FCE-B49860F18F4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81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states have struggled with these challenges. There have been very public</a:t>
            </a:r>
            <a:r>
              <a:rPr lang="en-US" baseline="0" dirty="0" smtClean="0"/>
              <a:t> debates (has Florida hidden deaths? Did New York shift LTC facility deaths?), but in most cases, it has simply been a matter of prioritization and best-guesses. Everyone has wanted to use technology to displace the need for people performing investigations. However, how do you get full, in-depth, meaningful information through an automated process?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08703-3AB6-41B6-8FCE-B49860F18F4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582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Reduce fragmentation-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08703-3AB6-41B6-8FCE-B49860F18F4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147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A958-AD79-4227-BD9D-1D26DB910781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DCC-2C42-4EDC-98DA-EE377F900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116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A958-AD79-4227-BD9D-1D26DB910781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DCC-2C42-4EDC-98DA-EE377F900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33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A958-AD79-4227-BD9D-1D26DB910781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DCC-2C42-4EDC-98DA-EE377F900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413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A958-AD79-4227-BD9D-1D26DB910781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DCC-2C42-4EDC-98DA-EE377F900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2119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A958-AD79-4227-BD9D-1D26DB910781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DCC-2C42-4EDC-98DA-EE377F900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207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A958-AD79-4227-BD9D-1D26DB910781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DCC-2C42-4EDC-98DA-EE377F900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906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A958-AD79-4227-BD9D-1D26DB910781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DCC-2C42-4EDC-98DA-EE377F900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374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A958-AD79-4227-BD9D-1D26DB910781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DCC-2C42-4EDC-98DA-EE377F900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8805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A958-AD79-4227-BD9D-1D26DB910781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DCC-2C42-4EDC-98DA-EE377F900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693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A958-AD79-4227-BD9D-1D26DB910781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DCC-2C42-4EDC-98DA-EE377F900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875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A958-AD79-4227-BD9D-1D26DB910781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DCC-2C42-4EDC-98DA-EE377F900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325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A958-AD79-4227-BD9D-1D26DB910781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DCC-2C42-4EDC-98DA-EE377F900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9059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A958-AD79-4227-BD9D-1D26DB910781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DCC-2C42-4EDC-98DA-EE377F900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82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A958-AD79-4227-BD9D-1D26DB910781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DCC-2C42-4EDC-98DA-EE377F900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175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A958-AD79-4227-BD9D-1D26DB910781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DCC-2C42-4EDC-98DA-EE377F900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1365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26AD1-8FFE-44F5-A5B3-9092E369C8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81718-FD37-40C6-98AE-550522048A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23B5DA-883E-4915-B4E8-5E55619CF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6D73E4-12AC-4D16-8D51-8D4502F2180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4/14/2021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1C283D-5994-4F93-AFFF-1E1858C45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5B770-945C-48D0-8AB4-852FA1532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66FEBB-E282-4426-9FE6-C12B8ED5B0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87781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32419-BB35-464F-BC0B-9693C1EB0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AF54E-2ABB-432A-A5E2-E064A1F83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6D7E4-F12F-411D-B798-47E6076C7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6D73E4-12AC-4D16-8D51-8D4502F2180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4/14/2021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E9D6B2-15F6-47DB-9DBB-2787DF35B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729321-50E9-4FB2-966D-E6B23A403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66FEBB-E282-4426-9FE6-C12B8ED5B0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15573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A73D8-4D36-46AD-B1C5-0132A736A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A07CF7-9C6A-4957-AB66-AD7F85B5D4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FC4D9-6B25-42A8-A6D1-141DB66DA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6D73E4-12AC-4D16-8D51-8D4502F2180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4/14/2021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777E4-2291-47C4-A52B-F89912539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01FF8B-AE12-42DC-BB59-E5B7E105A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66FEBB-E282-4426-9FE6-C12B8ED5B0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229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CA888-DB22-48CA-8607-456F134A6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19138-8E8F-424D-ADDD-C790D78B48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61C66B-7236-48BF-A65A-8B15F8EFD5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AEF6CE-8599-4B8B-98E5-5E20EB5EC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6D73E4-12AC-4D16-8D51-8D4502F2180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4/14/2021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0ADCB2-5F60-4AA7-B216-3C23C72C5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4D78C2-E793-47C5-81BD-74A9463C3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66FEBB-E282-4426-9FE6-C12B8ED5B0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969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C983A-5FA9-4664-BDBA-99FB3CA13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76F34F-76D0-4D24-96EC-C01A21E744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9890A7-4DA9-4CF0-86E6-9C27CA403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39EEE0-BD75-494C-A9B2-501707B7ED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593C63-CCAD-41BD-B415-254E743346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79AF91-BB9D-47C9-8C9D-980800E09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6D73E4-12AC-4D16-8D51-8D4502F2180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4/14/2021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A978F8-D261-4874-A114-A162D7737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08CCEE-5507-41FC-9ED4-14AD4E518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66FEBB-E282-4426-9FE6-C12B8ED5B0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86963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06366-7F00-4C52-8268-9A534B9C3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76398A-F664-4206-864A-4F3C2437B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6D73E4-12AC-4D16-8D51-8D4502F2180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4/14/2021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D45516-1912-4876-8462-A4A280485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E6FE8C-2E3A-4DDE-A17E-E2EAE5150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66FEBB-E282-4426-9FE6-C12B8ED5B0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98971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C36CB2-D987-4BC2-8296-3640FA547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6D73E4-12AC-4D16-8D51-8D4502F2180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4/14/2021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240BEF-FC03-4F6C-9C31-EA03296C3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FF9F3F-0B35-4253-9114-03893CF25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66FEBB-E282-4426-9FE6-C12B8ED5B0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8702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A958-AD79-4227-BD9D-1D26DB910781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DCC-2C42-4EDC-98DA-EE377F900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60426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ED0CC-ECD7-4BFE-AEB7-C0BF198C1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C2B95-A817-4902-8BA2-B52E08127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829E32-1CED-44E8-9033-59985CDC11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148373-EA92-405F-9E4A-E575A5870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6D73E4-12AC-4D16-8D51-8D4502F2180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4/14/2021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6E7921-D899-4BF9-BB01-580D67BD1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E76C81-83AD-45ED-9DCB-CCE331E0C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66FEBB-E282-4426-9FE6-C12B8ED5B0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16559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92F05-923C-42D4-A4AC-CBF8FD605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57DF7A-6B0C-493A-8E04-AAF719B7B4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FCF433-BB7D-434E-A757-015C9184F7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2D9B82-B142-41BD-ACAF-C656ADE15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6D73E4-12AC-4D16-8D51-8D4502F2180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4/14/2021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1FBCB7-DBC0-47C3-867E-9E1ADEDA4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2571FB-6E21-4678-AE93-C096EFC0E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66FEBB-E282-4426-9FE6-C12B8ED5B0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30695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CDF25-5C92-4885-9F9D-49BE49739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4F1C2A-4594-454B-BB8C-0185ACE991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7D3CA-F430-41F5-A65E-EB6F40023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6D73E4-12AC-4D16-8D51-8D4502F2180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4/14/2021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73B6E-895F-4D61-8D76-7C82032EC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DF531-ED57-4B1A-936B-9184CCC1B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66FEBB-E282-4426-9FE6-C12B8ED5B0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0162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CFD95A-B93E-41FC-9298-1E3928A979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A5F83A-6C22-4E15-89F4-D05C059BE9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AAFADA-81E2-401B-B56B-914974895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6D73E4-12AC-4D16-8D51-8D4502F2180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4/14/2021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2CB3E4-794B-451A-BA26-B61F67823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E4416-34F3-4E8B-834E-0378836CB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66FEBB-E282-4426-9FE6-C12B8ED5B0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39394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C6BF5CE-279B-5E4C-BEC1-73426B42F6E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4935A3-2F19-BB47-A734-1541172B5B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199" y="1669397"/>
            <a:ext cx="5177118" cy="1370940"/>
          </a:xfrm>
        </p:spPr>
        <p:txBody>
          <a:bodyPr anchor="t">
            <a:noAutofit/>
          </a:bodyPr>
          <a:lstStyle>
            <a:lvl1pPr>
              <a:defRPr sz="4000"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Insert Presentation Title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CEF2F3-A2ED-DB43-B92B-B4FD232E898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57199" y="3334871"/>
            <a:ext cx="5177118" cy="541337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Insert Subtitle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54C89B-A300-D847-AB2A-B2356584B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7DDC46-2E90-8640-BEFE-F54DCCD857E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E29E095-61D4-C54B-877D-BBB5F96000C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7199" y="349250"/>
            <a:ext cx="2246313" cy="330200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Date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93A690F2-CC54-3C44-9BEF-D5ADE6DC9C8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013" r="15473"/>
          <a:stretch/>
        </p:blipFill>
        <p:spPr>
          <a:xfrm>
            <a:off x="5986465" y="0"/>
            <a:ext cx="6205535" cy="6312796"/>
          </a:xfrm>
          <a:prstGeom prst="rect">
            <a:avLst/>
          </a:prstGeom>
        </p:spPr>
      </p:pic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085A7243-0DC8-E148-9F97-5A788A1A2AD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594"/>
          <a:stretch/>
        </p:blipFill>
        <p:spPr>
          <a:xfrm>
            <a:off x="254000" y="5841519"/>
            <a:ext cx="3282949" cy="942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311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A958-AD79-4227-BD9D-1D26DB910781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DCC-2C42-4EDC-98DA-EE377F900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65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A958-AD79-4227-BD9D-1D26DB910781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DCC-2C42-4EDC-98DA-EE377F900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38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A958-AD79-4227-BD9D-1D26DB910781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DCC-2C42-4EDC-98DA-EE377F900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75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A958-AD79-4227-BD9D-1D26DB910781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DCC-2C42-4EDC-98DA-EE377F900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63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A958-AD79-4227-BD9D-1D26DB910781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DCC-2C42-4EDC-98DA-EE377F900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762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A958-AD79-4227-BD9D-1D26DB910781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DCC-2C42-4EDC-98DA-EE377F900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229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EA958-AD79-4227-BD9D-1D26DB910781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B2DCC-2C42-4EDC-98DA-EE377F900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763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EA958-AD79-4227-BD9D-1D26DB910781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B2DCC-2C42-4EDC-98DA-EE377F900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69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003338-F353-4ACA-9B7D-573FFA22F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616E73-5BBC-4795-B6FC-6E05150B7F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98CD4-F724-446E-A8A0-2697F5387E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6D73E4-12AC-4D16-8D51-8D4502F2180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4/14/2021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D4ABC-CCDF-4C90-A908-B174BDBB7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B0F5B-80B6-4EFE-AE70-790BE0447D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66FEBB-E282-4426-9FE6-C12B8ED5B0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552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tm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tmp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tm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C016647-C384-084D-91A8-2209F2D96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8" y="1669397"/>
            <a:ext cx="6473538" cy="1370940"/>
          </a:xfrm>
        </p:spPr>
        <p:txBody>
          <a:bodyPr/>
          <a:lstStyle/>
          <a:p>
            <a:r>
              <a:rPr lang="en-US" dirty="0"/>
              <a:t>Technology in the age of a</a:t>
            </a:r>
            <a:br>
              <a:rPr lang="en-US" dirty="0"/>
            </a:br>
            <a:r>
              <a:rPr lang="en-US" dirty="0"/>
              <a:t>pandemic: Challenges &amp; </a:t>
            </a:r>
            <a:br>
              <a:rPr lang="en-US" dirty="0"/>
            </a:br>
            <a:r>
              <a:rPr lang="en-US" dirty="0"/>
              <a:t>solutions for a statewide</a:t>
            </a:r>
            <a:br>
              <a:rPr lang="en-US" dirty="0"/>
            </a:br>
            <a:r>
              <a:rPr lang="en-US" dirty="0"/>
              <a:t>COVID-19 response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4E9049-9A90-A44E-9372-628E820C9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2069" y="4511659"/>
            <a:ext cx="6530743" cy="695413"/>
          </a:xfrm>
        </p:spPr>
        <p:txBody>
          <a:bodyPr/>
          <a:lstStyle/>
          <a:p>
            <a:r>
              <a:rPr lang="en-US" dirty="0"/>
              <a:t>Jared D. Taylor, DVM, MPH, </a:t>
            </a:r>
            <a:r>
              <a:rPr lang="en-US" dirty="0" smtClean="0"/>
              <a:t>PhD, DACVIM (LA), DACVPM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State </a:t>
            </a:r>
            <a:r>
              <a:rPr lang="en-US" dirty="0" smtClean="0"/>
              <a:t>epidemiologist</a:t>
            </a:r>
          </a:p>
          <a:p>
            <a:r>
              <a:rPr lang="en-US" dirty="0" smtClean="0"/>
              <a:t>Associate Professor, Oklahoma State University</a:t>
            </a:r>
            <a:br>
              <a:rPr lang="en-US" dirty="0" smtClean="0"/>
            </a:br>
            <a:r>
              <a:rPr lang="en-US" dirty="0" smtClean="0"/>
              <a:t>College of Veterinary Medicine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21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different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states left NBS for COVID-19</a:t>
            </a:r>
          </a:p>
          <a:p>
            <a:r>
              <a:rPr lang="en-US" dirty="0" smtClean="0"/>
              <a:t>Some adopted NBS only for COVID-19</a:t>
            </a:r>
          </a:p>
          <a:p>
            <a:r>
              <a:rPr lang="en-US" dirty="0" smtClean="0"/>
              <a:t>Many adopted SARA Alert</a:t>
            </a:r>
          </a:p>
          <a:p>
            <a:r>
              <a:rPr lang="en-US" dirty="0" smtClean="0"/>
              <a:t>Many looked to novel companies/platforms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6878" y="6018009"/>
            <a:ext cx="3343742" cy="781159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" y="5557779"/>
            <a:ext cx="4819649" cy="130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11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Oklahoma’s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Continue in PHIDDO </a:t>
            </a:r>
            <a:r>
              <a:rPr lang="en-US" sz="2400" dirty="0"/>
              <a:t>while pursuing innovative solutions</a:t>
            </a:r>
          </a:p>
          <a:p>
            <a:r>
              <a:rPr lang="en-US" dirty="0" smtClean="0"/>
              <a:t>End dual reporting</a:t>
            </a:r>
          </a:p>
          <a:p>
            <a:r>
              <a:rPr lang="en-US" dirty="0" smtClean="0"/>
              <a:t>Only enter positive test results in PHIDDO</a:t>
            </a:r>
          </a:p>
          <a:p>
            <a:r>
              <a:rPr lang="en-US" dirty="0" smtClean="0"/>
              <a:t>Phased out fax reporting</a:t>
            </a:r>
          </a:p>
          <a:p>
            <a:pPr lvl="1"/>
            <a:r>
              <a:rPr lang="en-US" dirty="0" smtClean="0"/>
              <a:t>Manual entry of records from both fax and csv files!</a:t>
            </a:r>
          </a:p>
        </p:txBody>
      </p:sp>
      <p:pic>
        <p:nvPicPr>
          <p:cNvPr id="4" name="Content Placeholder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6878" y="6018009"/>
            <a:ext cx="3343742" cy="781159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" y="5557779"/>
            <a:ext cx="4819649" cy="130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21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Oklahoma’s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Continue in PHIDDO </a:t>
            </a:r>
            <a:r>
              <a:rPr lang="en-US" dirty="0" smtClean="0"/>
              <a:t>while pursuing innovative solutions</a:t>
            </a:r>
          </a:p>
          <a:p>
            <a:r>
              <a:rPr lang="en-US" dirty="0" smtClean="0"/>
              <a:t>Call center for contact tracing </a:t>
            </a:r>
          </a:p>
          <a:p>
            <a:pPr lvl="1"/>
            <a:r>
              <a:rPr lang="en-US" dirty="0" smtClean="0"/>
              <a:t>Express personnel; MTX platform</a:t>
            </a:r>
          </a:p>
          <a:p>
            <a:r>
              <a:rPr lang="en-US" dirty="0" err="1" smtClean="0"/>
              <a:t>SpringML</a:t>
            </a:r>
            <a:r>
              <a:rPr lang="en-US" dirty="0" smtClean="0"/>
              <a:t> for diagnostic reporting</a:t>
            </a:r>
          </a:p>
          <a:p>
            <a:r>
              <a:rPr lang="en-US" dirty="0" smtClean="0"/>
              <a:t>MTX for case investigation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6878" y="6018009"/>
            <a:ext cx="3343742" cy="781159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" y="5557779"/>
            <a:ext cx="4819649" cy="130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26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Pitfalls in partnerships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Temporary employees are not public health experts </a:t>
            </a:r>
          </a:p>
          <a:p>
            <a:r>
              <a:rPr lang="en-US" dirty="0" smtClean="0"/>
              <a:t>MTX and </a:t>
            </a:r>
            <a:r>
              <a:rPr lang="en-US" dirty="0" err="1" smtClean="0"/>
              <a:t>SpringML</a:t>
            </a:r>
            <a:r>
              <a:rPr lang="en-US" dirty="0" smtClean="0"/>
              <a:t> are technology companies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Initial results:</a:t>
            </a:r>
          </a:p>
          <a:p>
            <a:r>
              <a:rPr lang="en-US" dirty="0" smtClean="0"/>
              <a:t>Rigid systems that met specs but not needs</a:t>
            </a:r>
          </a:p>
          <a:p>
            <a:r>
              <a:rPr lang="en-US" dirty="0" smtClean="0"/>
              <a:t>Reluctance among partners to adopt new approaches</a:t>
            </a:r>
          </a:p>
          <a:p>
            <a:endParaRPr lang="en-US" dirty="0"/>
          </a:p>
        </p:txBody>
      </p:sp>
      <p:pic>
        <p:nvPicPr>
          <p:cNvPr id="4" name="Content Placeholder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6878" y="6018009"/>
            <a:ext cx="3343742" cy="781159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" y="5557779"/>
            <a:ext cx="4819649" cy="130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48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Weakest link prevails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Successful contact tracing is dependent upon:</a:t>
            </a:r>
          </a:p>
          <a:p>
            <a:r>
              <a:rPr lang="en-US" dirty="0" smtClean="0"/>
              <a:t>Notification of lab results</a:t>
            </a:r>
          </a:p>
          <a:p>
            <a:r>
              <a:rPr lang="en-US" dirty="0" smtClean="0"/>
              <a:t>Case investigation</a:t>
            </a:r>
          </a:p>
          <a:p>
            <a:r>
              <a:rPr lang="en-US" dirty="0" smtClean="0"/>
              <a:t>Contact tracing process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6878" y="6018009"/>
            <a:ext cx="3343742" cy="781159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" y="5557779"/>
            <a:ext cx="4819649" cy="130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2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Failures in our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Inadequate case investigations and contact tracing</a:t>
            </a:r>
          </a:p>
          <a:p>
            <a:r>
              <a:rPr lang="en-US" dirty="0"/>
              <a:t>Inabilities to </a:t>
            </a:r>
            <a:r>
              <a:rPr lang="en-US" dirty="0" smtClean="0"/>
              <a:t>get labs into HL</a:t>
            </a:r>
            <a:r>
              <a:rPr lang="en-US" dirty="0"/>
              <a:t>7</a:t>
            </a:r>
            <a:r>
              <a:rPr lang="en-US" dirty="0" smtClean="0"/>
              <a:t> reporting</a:t>
            </a:r>
          </a:p>
          <a:p>
            <a:pPr lvl="1"/>
            <a:r>
              <a:rPr lang="en-US" dirty="0" smtClean="0"/>
              <a:t>Delays in case reporting</a:t>
            </a:r>
          </a:p>
          <a:p>
            <a:pPr lvl="1"/>
            <a:r>
              <a:rPr lang="en-US" dirty="0" smtClean="0"/>
              <a:t>Dumping of old cases</a:t>
            </a:r>
          </a:p>
          <a:p>
            <a:pPr lvl="1"/>
            <a:r>
              <a:rPr lang="en-US" dirty="0" smtClean="0"/>
              <a:t>Loss of percent positivity information</a:t>
            </a:r>
          </a:p>
          <a:p>
            <a:r>
              <a:rPr lang="en-US" dirty="0" smtClean="0"/>
              <a:t>Duplication of case reports/ poor QA</a:t>
            </a:r>
          </a:p>
          <a:p>
            <a:pPr lvl="1"/>
            <a:r>
              <a:rPr lang="en-US" dirty="0" smtClean="0"/>
              <a:t>Rectified by creating a one-day lag in reporting</a:t>
            </a:r>
          </a:p>
          <a:p>
            <a:r>
              <a:rPr lang="en-US" dirty="0" smtClean="0"/>
              <a:t>Discrepancy between NCHS and ADS death tallies</a:t>
            </a:r>
          </a:p>
          <a:p>
            <a:pPr lvl="1"/>
            <a:r>
              <a:rPr lang="en-US" sz="2000" dirty="0"/>
              <a:t>Not really a failure</a:t>
            </a:r>
          </a:p>
          <a:p>
            <a:pPr lvl="1"/>
            <a:r>
              <a:rPr lang="en-US" dirty="0" smtClean="0"/>
              <a:t>Result from incomplete case management entry</a:t>
            </a:r>
          </a:p>
        </p:txBody>
      </p:sp>
      <p:pic>
        <p:nvPicPr>
          <p:cNvPr id="4" name="Content Placeholder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6841"/>
            <a:ext cx="3343742" cy="781159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1613" y="5754340"/>
            <a:ext cx="4080387" cy="1103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31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Stop-gap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Unverified, voluntary, aggregate reporting</a:t>
            </a:r>
          </a:p>
          <a:p>
            <a:r>
              <a:rPr lang="en-US" dirty="0" smtClean="0"/>
              <a:t>Manual entry and very long hours</a:t>
            </a:r>
          </a:p>
          <a:p>
            <a:pPr lvl="1"/>
            <a:r>
              <a:rPr lang="en-US" dirty="0" smtClean="0"/>
              <a:t>Sacrifice of other disease control efforts</a:t>
            </a:r>
          </a:p>
          <a:p>
            <a:r>
              <a:rPr lang="en-US" dirty="0" smtClean="0"/>
              <a:t>Compromise of actual public health interventions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6878" y="6018009"/>
            <a:ext cx="3343742" cy="781159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" y="5557779"/>
            <a:ext cx="4819649" cy="130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88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Continuing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Integrating all data systems</a:t>
            </a:r>
          </a:p>
          <a:p>
            <a:r>
              <a:rPr lang="en-US" dirty="0" smtClean="0"/>
              <a:t>Still struggling with data reporting</a:t>
            </a:r>
          </a:p>
          <a:p>
            <a:r>
              <a:rPr lang="en-US" dirty="0" smtClean="0"/>
              <a:t>Plus, new demands and evolutions in process…</a:t>
            </a:r>
          </a:p>
          <a:p>
            <a:pPr lvl="1"/>
            <a:r>
              <a:rPr lang="en-US" dirty="0" smtClean="0"/>
              <a:t>Previous case?</a:t>
            </a:r>
          </a:p>
          <a:p>
            <a:pPr lvl="1"/>
            <a:r>
              <a:rPr lang="en-US" dirty="0" smtClean="0"/>
              <a:t>Vaccinated?</a:t>
            </a:r>
          </a:p>
          <a:p>
            <a:pPr lvl="1"/>
            <a:r>
              <a:rPr lang="en-US" dirty="0" smtClean="0"/>
              <a:t>Sequencing indicate variant?</a:t>
            </a:r>
          </a:p>
          <a:p>
            <a:pPr lvl="1"/>
            <a:r>
              <a:rPr lang="en-US" dirty="0" smtClean="0"/>
              <a:t>Schools doing testing</a:t>
            </a:r>
          </a:p>
          <a:p>
            <a:pPr lvl="1"/>
            <a:r>
              <a:rPr lang="en-US" dirty="0" smtClean="0"/>
              <a:t>At-home testing…..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6878" y="6018009"/>
            <a:ext cx="3343742" cy="781159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" y="5557779"/>
            <a:ext cx="4819649" cy="130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76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Using (&amp; abusing) Technological solutions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3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“Leveraging technology”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Exposure and contact tracing apps</a:t>
            </a:r>
          </a:p>
          <a:p>
            <a:r>
              <a:rPr lang="en-US" dirty="0" smtClean="0"/>
              <a:t>Testing notification apps</a:t>
            </a:r>
          </a:p>
          <a:p>
            <a:r>
              <a:rPr lang="en-US" dirty="0" smtClean="0"/>
              <a:t>Reporting apps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6878" y="6018009"/>
            <a:ext cx="3343742" cy="781159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" y="5557779"/>
            <a:ext cx="4819649" cy="130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1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and contrast needs for a public health response</a:t>
            </a:r>
          </a:p>
          <a:p>
            <a:pPr lvl="1"/>
            <a:r>
              <a:rPr lang="en-US" dirty="0" smtClean="0"/>
              <a:t>Typical vs. pandemic</a:t>
            </a:r>
          </a:p>
          <a:p>
            <a:r>
              <a:rPr lang="en-US" dirty="0" smtClean="0"/>
              <a:t>Initial response to COVID-19</a:t>
            </a:r>
          </a:p>
          <a:p>
            <a:r>
              <a:rPr lang="en-US" dirty="0" smtClean="0"/>
              <a:t>Adaptations</a:t>
            </a:r>
          </a:p>
          <a:p>
            <a:r>
              <a:rPr lang="en-US" dirty="0" smtClean="0"/>
              <a:t>Future (COVID-19 and beyond)</a:t>
            </a:r>
          </a:p>
          <a:p>
            <a:pPr lvl="1"/>
            <a:endParaRPr lang="en-US" dirty="0"/>
          </a:p>
        </p:txBody>
      </p:sp>
      <p:pic>
        <p:nvPicPr>
          <p:cNvPr id="4" name="Content Placeholder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6878" y="6018009"/>
            <a:ext cx="3343742" cy="781159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" y="5557779"/>
            <a:ext cx="4819649" cy="130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9401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“Living in age of technology” </a:t>
            </a:r>
            <a:br>
              <a:rPr lang="en-US" dirty="0" smtClean="0"/>
            </a:br>
            <a:r>
              <a:rPr lang="en-US" sz="2400" dirty="0"/>
              <a:t>(and instant gratification)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Demands for real-time data</a:t>
            </a:r>
          </a:p>
          <a:p>
            <a:r>
              <a:rPr lang="en-US" dirty="0" smtClean="0"/>
              <a:t>Data vs. information</a:t>
            </a:r>
          </a:p>
          <a:p>
            <a:r>
              <a:rPr lang="en-US" dirty="0" smtClean="0"/>
              <a:t>Garbage in- Garbage out</a:t>
            </a:r>
          </a:p>
          <a:p>
            <a:pPr lvl="1"/>
            <a:r>
              <a:rPr lang="en-US" dirty="0" smtClean="0"/>
              <a:t>Automation vs. verification/validation of information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6878" y="6018009"/>
            <a:ext cx="3343742" cy="781159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" y="5557779"/>
            <a:ext cx="4819649" cy="130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05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as state epidemiologist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health functions are different from individual or informational desires</a:t>
            </a:r>
          </a:p>
          <a:p>
            <a:r>
              <a:rPr lang="en-US" dirty="0" smtClean="0"/>
              <a:t>Infrastructure cannot be built while being used</a:t>
            </a:r>
          </a:p>
          <a:p>
            <a:r>
              <a:rPr lang="en-US" dirty="0" smtClean="0"/>
              <a:t>Decentralized systems have advantages and disadvantages</a:t>
            </a:r>
          </a:p>
          <a:p>
            <a:r>
              <a:rPr lang="en-US" dirty="0" smtClean="0"/>
              <a:t>Flexibility does not indicate weakness!</a:t>
            </a:r>
          </a:p>
          <a:p>
            <a:endParaRPr lang="en-US" dirty="0"/>
          </a:p>
        </p:txBody>
      </p:sp>
      <p:pic>
        <p:nvPicPr>
          <p:cNvPr id="4" name="Content Placeholder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6878" y="6018009"/>
            <a:ext cx="3343742" cy="781159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" y="5557779"/>
            <a:ext cx="4819649" cy="130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83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into 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fragmentation</a:t>
            </a:r>
          </a:p>
          <a:p>
            <a:r>
              <a:rPr lang="en-US" dirty="0" smtClean="0"/>
              <a:t>Deliver meaningful functionality to ALL parties</a:t>
            </a:r>
          </a:p>
          <a:p>
            <a:r>
              <a:rPr lang="en-US" dirty="0" smtClean="0"/>
              <a:t>Retain accessibility for ALL parties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6878" y="6018009"/>
            <a:ext cx="3343742" cy="781159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" y="5557779"/>
            <a:ext cx="4819649" cy="130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08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health in 21</a:t>
            </a:r>
            <a:r>
              <a:rPr lang="en-US" baseline="30000" dirty="0" smtClean="0"/>
              <a:t>st</a:t>
            </a:r>
            <a:r>
              <a:rPr lang="en-US" dirty="0" smtClean="0"/>
              <a:t> century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health threats in developed world are chronic, non-infectious</a:t>
            </a:r>
          </a:p>
          <a:p>
            <a:pPr lvl="1"/>
            <a:r>
              <a:rPr lang="en-US" dirty="0" smtClean="0"/>
              <a:t>Obesity; smoking; environmental health</a:t>
            </a:r>
          </a:p>
          <a:p>
            <a:pPr lvl="1"/>
            <a:r>
              <a:rPr lang="en-US" dirty="0" smtClean="0"/>
              <a:t>Heart disease; cancer; diabetes</a:t>
            </a:r>
          </a:p>
          <a:p>
            <a:r>
              <a:rPr lang="en-US" dirty="0" smtClean="0"/>
              <a:t>Numerous infectious diseases are reportable for public health purposes</a:t>
            </a:r>
          </a:p>
          <a:p>
            <a:pPr lvl="1"/>
            <a:r>
              <a:rPr lang="en-US" dirty="0" smtClean="0"/>
              <a:t>Tuberculosis; HIV; STI’s</a:t>
            </a:r>
          </a:p>
          <a:p>
            <a:pPr lvl="1"/>
            <a:r>
              <a:rPr lang="en-US" dirty="0" smtClean="0"/>
              <a:t>Foodborne outbreaks; meningitis</a:t>
            </a:r>
          </a:p>
          <a:p>
            <a:pPr lvl="1"/>
            <a:r>
              <a:rPr lang="en-US" dirty="0" smtClean="0"/>
              <a:t>Sentinel programs: Flu</a:t>
            </a:r>
          </a:p>
        </p:txBody>
      </p:sp>
      <p:pic>
        <p:nvPicPr>
          <p:cNvPr id="4" name="Content Placeholder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6878" y="6018009"/>
            <a:ext cx="3343742" cy="781159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" y="5557779"/>
            <a:ext cx="4819649" cy="130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71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health in 21</a:t>
            </a:r>
            <a:r>
              <a:rPr lang="en-US" baseline="30000" dirty="0" smtClean="0"/>
              <a:t>st</a:t>
            </a:r>
            <a:r>
              <a:rPr lang="en-US" dirty="0" smtClean="0"/>
              <a:t> century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Chronic diseases surveilled at population level</a:t>
            </a:r>
          </a:p>
          <a:p>
            <a:pPr lvl="1"/>
            <a:r>
              <a:rPr lang="en-US" dirty="0" smtClean="0"/>
              <a:t>No case investigation, contact tracing, etc.</a:t>
            </a:r>
          </a:p>
          <a:p>
            <a:r>
              <a:rPr lang="en-US" dirty="0" smtClean="0"/>
              <a:t>Infectious diseases require individual records</a:t>
            </a:r>
          </a:p>
          <a:p>
            <a:pPr lvl="1"/>
            <a:r>
              <a:rPr lang="en-US" dirty="0" smtClean="0"/>
              <a:t>Seek exposure history; examine transmission; follow course of disease; document outcome</a:t>
            </a:r>
            <a:endParaRPr lang="en-US" dirty="0"/>
          </a:p>
          <a:p>
            <a:pPr lvl="1"/>
            <a:r>
              <a:rPr lang="en-US" dirty="0" smtClean="0"/>
              <a:t>often have specialized needs</a:t>
            </a:r>
          </a:p>
          <a:p>
            <a:pPr lvl="1"/>
            <a:r>
              <a:rPr lang="en-US" dirty="0" smtClean="0"/>
              <a:t>Typically low numbers</a:t>
            </a:r>
          </a:p>
          <a:p>
            <a:pPr lvl="2"/>
            <a:r>
              <a:rPr lang="en-US" dirty="0" smtClean="0"/>
              <a:t>73 TB dz in 2019; 22k chlamydia &amp; 280 HIV dx in 2018</a:t>
            </a:r>
          </a:p>
          <a:p>
            <a:endParaRPr lang="en-US" dirty="0"/>
          </a:p>
        </p:txBody>
      </p:sp>
      <p:pic>
        <p:nvPicPr>
          <p:cNvPr id="4" name="Content Placeholder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6878" y="6018009"/>
            <a:ext cx="3343742" cy="781159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" y="5557779"/>
            <a:ext cx="4819649" cy="130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39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health in 21</a:t>
            </a:r>
            <a:r>
              <a:rPr lang="en-US" baseline="30000" dirty="0" smtClean="0"/>
              <a:t>st</a:t>
            </a:r>
            <a:r>
              <a:rPr lang="en-US" dirty="0" smtClean="0"/>
              <a:t> century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Reportable diseases rely upon passive surveillance</a:t>
            </a:r>
          </a:p>
          <a:p>
            <a:pPr lvl="1"/>
            <a:r>
              <a:rPr lang="en-US" dirty="0" smtClean="0"/>
              <a:t>Oklahoma utilizes dual reporting, one system</a:t>
            </a:r>
          </a:p>
          <a:p>
            <a:pPr lvl="2"/>
            <a:r>
              <a:rPr lang="en-US" dirty="0" smtClean="0"/>
              <a:t>Hospitals/physicians report clinical info.</a:t>
            </a:r>
          </a:p>
          <a:p>
            <a:pPr lvl="2"/>
            <a:r>
              <a:rPr lang="en-US" dirty="0" smtClean="0"/>
              <a:t>Labs report diagnostic info.</a:t>
            </a:r>
          </a:p>
          <a:p>
            <a:r>
              <a:rPr lang="en-US" dirty="0" smtClean="0"/>
              <a:t>Investigations done by CHD after case entered</a:t>
            </a:r>
          </a:p>
          <a:p>
            <a:pPr lvl="1"/>
            <a:r>
              <a:rPr lang="en-US" dirty="0" smtClean="0"/>
              <a:t>Contact information, potential exposures, etc.</a:t>
            </a:r>
          </a:p>
          <a:p>
            <a:pPr lvl="1"/>
            <a:r>
              <a:rPr lang="en-US" dirty="0" smtClean="0"/>
              <a:t>Communicate information on isolation, precautions, etc.</a:t>
            </a:r>
          </a:p>
        </p:txBody>
      </p:sp>
      <p:pic>
        <p:nvPicPr>
          <p:cNvPr id="4" name="Content Placeholder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6878" y="6018009"/>
            <a:ext cx="3343742" cy="781159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" y="5557779"/>
            <a:ext cx="4819649" cy="130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30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investigation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Acquire information:</a:t>
            </a:r>
          </a:p>
          <a:p>
            <a:r>
              <a:rPr lang="en-US" dirty="0" smtClean="0"/>
              <a:t>Clinical</a:t>
            </a:r>
          </a:p>
          <a:p>
            <a:r>
              <a:rPr lang="en-US" dirty="0" smtClean="0"/>
              <a:t>Diagnostic</a:t>
            </a:r>
          </a:p>
          <a:p>
            <a:r>
              <a:rPr lang="en-US" dirty="0" smtClean="0"/>
              <a:t>(Potential) Source(s)</a:t>
            </a:r>
          </a:p>
          <a:p>
            <a:r>
              <a:rPr lang="en-US" dirty="0" smtClean="0"/>
              <a:t>Exposed contacts</a:t>
            </a:r>
          </a:p>
          <a:p>
            <a:r>
              <a:rPr lang="en-US" dirty="0" smtClean="0"/>
              <a:t>Case management &amp; outcome</a:t>
            </a:r>
          </a:p>
          <a:p>
            <a:pPr marL="0" indent="0">
              <a:buNone/>
            </a:pPr>
            <a:r>
              <a:rPr lang="en-US" dirty="0" smtClean="0"/>
              <a:t>Communicate information</a:t>
            </a:r>
          </a:p>
          <a:p>
            <a:r>
              <a:rPr lang="en-US" dirty="0" smtClean="0"/>
              <a:t>Isolation of patient</a:t>
            </a:r>
          </a:p>
          <a:p>
            <a:r>
              <a:rPr lang="en-US" dirty="0" smtClean="0"/>
              <a:t>Precautions (</a:t>
            </a:r>
            <a:r>
              <a:rPr lang="en-US" dirty="0" err="1" smtClean="0"/>
              <a:t>inc.</a:t>
            </a:r>
            <a:r>
              <a:rPr lang="en-US" dirty="0" smtClean="0"/>
              <a:t> quarantine) for exposed</a:t>
            </a:r>
          </a:p>
          <a:p>
            <a:r>
              <a:rPr lang="en-US" dirty="0" smtClean="0"/>
              <a:t>Care and case management info. to caregiver(s)</a:t>
            </a:r>
          </a:p>
          <a:p>
            <a:pPr marL="0" indent="0">
              <a:buNone/>
            </a:pPr>
            <a:r>
              <a:rPr lang="en-US" dirty="0" smtClean="0"/>
              <a:t>Data management</a:t>
            </a:r>
          </a:p>
          <a:p>
            <a:r>
              <a:rPr lang="en-US" dirty="0" smtClean="0"/>
              <a:t>Reporting to the CDC, other officials, public</a:t>
            </a:r>
          </a:p>
          <a:p>
            <a:r>
              <a:rPr lang="en-US" dirty="0" smtClean="0"/>
              <a:t>Investigate outbreaks, risk factors, etc.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" y="6018008"/>
            <a:ext cx="3343742" cy="781159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351" y="5564217"/>
            <a:ext cx="4819649" cy="130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24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Hospital beds</a:t>
            </a:r>
          </a:p>
          <a:p>
            <a:r>
              <a:rPr lang="en-US" dirty="0" smtClean="0"/>
              <a:t>Hospital staffing</a:t>
            </a:r>
          </a:p>
          <a:p>
            <a:r>
              <a:rPr lang="en-US" dirty="0" smtClean="0"/>
              <a:t>PPE</a:t>
            </a:r>
          </a:p>
          <a:p>
            <a:r>
              <a:rPr lang="en-US" dirty="0" smtClean="0"/>
              <a:t>Testing </a:t>
            </a:r>
          </a:p>
          <a:p>
            <a:endParaRPr lang="en-US" dirty="0"/>
          </a:p>
          <a:p>
            <a:r>
              <a:rPr lang="en-US" dirty="0" smtClean="0"/>
              <a:t>Outside State epi purview….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6878" y="6018009"/>
            <a:ext cx="3343742" cy="781159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" y="5557779"/>
            <a:ext cx="4819649" cy="130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56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investigation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management systems were designed for endemic diseases</a:t>
            </a:r>
          </a:p>
          <a:p>
            <a:pPr lvl="1"/>
            <a:r>
              <a:rPr lang="en-US" dirty="0" smtClean="0"/>
              <a:t>None had an ability to manage epidemic case reporting</a:t>
            </a:r>
          </a:p>
          <a:p>
            <a:r>
              <a:rPr lang="en-US" dirty="0" smtClean="0"/>
              <a:t>Oklahoma’s system (PHIDDO) is ~20 years old</a:t>
            </a:r>
          </a:p>
          <a:p>
            <a:pPr lvl="1"/>
            <a:r>
              <a:rPr lang="en-US" dirty="0" smtClean="0"/>
              <a:t>Provides detailed and complete information</a:t>
            </a:r>
          </a:p>
          <a:p>
            <a:pPr lvl="1"/>
            <a:r>
              <a:rPr lang="en-US" dirty="0" smtClean="0"/>
              <a:t>Very dependent upon manual entry of data</a:t>
            </a:r>
          </a:p>
          <a:p>
            <a:pPr lvl="1"/>
            <a:r>
              <a:rPr lang="en-US" dirty="0" smtClean="0"/>
              <a:t>Relatively unstable system @ high case loads</a:t>
            </a:r>
          </a:p>
          <a:p>
            <a:pPr lvl="1"/>
            <a:endParaRPr lang="en-US" dirty="0" smtClean="0"/>
          </a:p>
        </p:txBody>
      </p:sp>
      <p:pic>
        <p:nvPicPr>
          <p:cNvPr id="4" name="Content Placeholder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6878" y="6018009"/>
            <a:ext cx="3343742" cy="781159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" y="5557779"/>
            <a:ext cx="4819649" cy="130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68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Disease reporting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Legal methods for labs to report diagnostic results</a:t>
            </a:r>
          </a:p>
          <a:p>
            <a:r>
              <a:rPr lang="en-US" dirty="0" smtClean="0"/>
              <a:t>HL7 file</a:t>
            </a:r>
          </a:p>
          <a:p>
            <a:r>
              <a:rPr lang="en-US" dirty="0" smtClean="0"/>
              <a:t>“Flat file” (csv formats)</a:t>
            </a:r>
          </a:p>
          <a:p>
            <a:r>
              <a:rPr lang="en-US" dirty="0" smtClean="0"/>
              <a:t>Facsimile</a:t>
            </a:r>
          </a:p>
          <a:p>
            <a:r>
              <a:rPr lang="en-US" dirty="0" smtClean="0"/>
              <a:t>Manual entry into PHIDDO 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6878" y="6018009"/>
            <a:ext cx="3343742" cy="781159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" y="5557779"/>
            <a:ext cx="4819649" cy="130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01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PRESENTATIONGUID" val="ff9ca11c-2e4b-4e44-9b14-31fd3ba9a5ae"/>
  <p:tag name="TPVERSION" val="8"/>
  <p:tag name="TPFULLVERSION" val="8.7.4.18"/>
  <p:tag name="PPTVERSION" val="16"/>
  <p:tag name="TPOS" val="2"/>
  <p:tag name="TPLASTSAVEVERSION" val="6.4 PC"/>
</p:tagLst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3507</TotalTime>
  <Words>845</Words>
  <Application>Microsoft Office PowerPoint</Application>
  <PresentationFormat>Widescreen</PresentationFormat>
  <Paragraphs>146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2_Office Theme</vt:lpstr>
      <vt:lpstr>Office Theme</vt:lpstr>
      <vt:lpstr>3_Office Theme</vt:lpstr>
      <vt:lpstr>Technology in the age of a pandemic: Challenges &amp;  solutions for a statewide COVID-19 response</vt:lpstr>
      <vt:lpstr>Agenda</vt:lpstr>
      <vt:lpstr>Public health in 21st century</vt:lpstr>
      <vt:lpstr>Public health in 21st century</vt:lpstr>
      <vt:lpstr>Public health in 21st century</vt:lpstr>
      <vt:lpstr>Case investigation functions</vt:lpstr>
      <vt:lpstr>Other challenges</vt:lpstr>
      <vt:lpstr>Case investigation methods</vt:lpstr>
      <vt:lpstr>Disease reporting methods</vt:lpstr>
      <vt:lpstr>Many different approaches</vt:lpstr>
      <vt:lpstr>Oklahoma’s path</vt:lpstr>
      <vt:lpstr>Oklahoma’s path</vt:lpstr>
      <vt:lpstr>Pitfalls in partnerships</vt:lpstr>
      <vt:lpstr>Weakest link prevails</vt:lpstr>
      <vt:lpstr>Failures in our system</vt:lpstr>
      <vt:lpstr>Stop-gap measures</vt:lpstr>
      <vt:lpstr>Continuing challenges</vt:lpstr>
      <vt:lpstr>Using (&amp; abusing) Technological solutions</vt:lpstr>
      <vt:lpstr>“Leveraging technology”</vt:lpstr>
      <vt:lpstr>“Living in age of technology”  (and instant gratification)</vt:lpstr>
      <vt:lpstr>Lessons as state epidemiologist</vt:lpstr>
      <vt:lpstr>Technology into the future</vt:lpstr>
    </vt:vector>
  </TitlesOfParts>
  <Company>Oklahoma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in the age of a pandemic: Challenges &amp; solutions for a statewide COVID-19 response</dc:title>
  <dc:creator>Jared Taylor</dc:creator>
  <cp:lastModifiedBy>Taylor, Jared</cp:lastModifiedBy>
  <cp:revision>31</cp:revision>
  <dcterms:created xsi:type="dcterms:W3CDTF">2021-04-03T14:37:04Z</dcterms:created>
  <dcterms:modified xsi:type="dcterms:W3CDTF">2021-04-14T15:24:38Z</dcterms:modified>
</cp:coreProperties>
</file>